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84" r:id="rId2"/>
    <p:sldId id="53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3B93"/>
    <a:srgbClr val="ED11AE"/>
    <a:srgbClr val="DB23C1"/>
    <a:srgbClr val="E0DC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063F0-0D15-4D3E-9BE5-2F09D5991186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739A-5761-462E-97D8-6414F415FAE6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27D0-DE90-4F9D-A67C-C32DCFBEF5F6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A652-B85B-457A-9775-9008551959B0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5EE1-DBD8-4807-88C5-0665D8DE1423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D0114-61B2-4054-AA0A-AC40501DF320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224A-4414-44AB-98C5-61D80EE32209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F83D-8E7B-4535-AC41-C323945CF3E3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1740-3FE8-4BA0-A5B7-CB3B5DB318F0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CB093-69DE-437B-8BD0-DC7BE79A3883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67C25-479C-40DA-9A46-45FF1E7C5CF4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B5CB6-EF77-4F70-943E-AC3C5AC26AA4}" type="datetime1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ndleeb\Downloads\supplement-curcum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072330" y="6072206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0" y="642918"/>
            <a:ext cx="9144000" cy="103345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Bioavailable</a:t>
            </a:r>
            <a:r>
              <a:rPr lang="en-US" sz="3200" b="1" spc="-15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Curcumin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United States Analysis</a:t>
            </a: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C:\Users\Andleeb\Downloads\149493.jpg"/>
          <p:cNvPicPr>
            <a:picLocks noChangeAspect="1" noChangeArrowheads="1"/>
          </p:cNvPicPr>
          <p:nvPr/>
        </p:nvPicPr>
        <p:blipFill>
          <a:blip r:embed="rId2" cstate="print">
            <a:lum bright="81000"/>
          </a:blip>
          <a:srcRect/>
          <a:stretch>
            <a:fillRect/>
          </a:stretch>
        </p:blipFill>
        <p:spPr bwMode="auto">
          <a:xfrm>
            <a:off x="0" y="857232"/>
            <a:ext cx="9174842" cy="6000768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0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  <a:p>
            <a:pPr algn="r"/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BioCurcumin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: US </a:t>
            </a:r>
            <a:r>
              <a:rPr lang="en-US" sz="200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Analysis Summary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-1857420" y="1071546"/>
            <a:ext cx="10224553" cy="5429288"/>
            <a:chOff x="-1714544" y="1071546"/>
            <a:chExt cx="10224553" cy="5429288"/>
          </a:xfrm>
        </p:grpSpPr>
        <p:grpSp>
          <p:nvGrpSpPr>
            <p:cNvPr id="66" name="Group 65"/>
            <p:cNvGrpSpPr/>
            <p:nvPr/>
          </p:nvGrpSpPr>
          <p:grpSpPr>
            <a:xfrm>
              <a:off x="-1714544" y="1071546"/>
              <a:ext cx="5572164" cy="5429288"/>
              <a:chOff x="1428729" y="1402876"/>
              <a:chExt cx="4701161" cy="4811172"/>
            </a:xfrm>
          </p:grpSpPr>
          <p:sp>
            <p:nvSpPr>
              <p:cNvPr id="28" name="Block Arc 27">
                <a:extLst>
                  <a:ext uri="{FF2B5EF4-FFF2-40B4-BE49-F238E27FC236}">
                    <a16:creationId xmlns="" xmlns:a16="http://schemas.microsoft.com/office/drawing/2014/main" id="{2A8EB127-1A15-4BCB-9367-64884658BA68}"/>
                  </a:ext>
                </a:extLst>
              </p:cNvPr>
              <p:cNvSpPr/>
              <p:nvPr/>
            </p:nvSpPr>
            <p:spPr>
              <a:xfrm rot="5400000">
                <a:off x="1428728" y="1617978"/>
                <a:ext cx="4451847" cy="4451846"/>
              </a:xfrm>
              <a:prstGeom prst="blockArc">
                <a:avLst>
                  <a:gd name="adj1" fmla="val 10800000"/>
                  <a:gd name="adj2" fmla="val 21568928"/>
                  <a:gd name="adj3" fmla="val 1093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2701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="" xmlns:a16="http://schemas.microsoft.com/office/drawing/2014/main" id="{BF9B4411-C614-4396-B853-560B24340C08}"/>
                  </a:ext>
                </a:extLst>
              </p:cNvPr>
              <p:cNvSpPr/>
              <p:nvPr/>
            </p:nvSpPr>
            <p:spPr>
              <a:xfrm rot="5400000">
                <a:off x="5402953" y="3986914"/>
                <a:ext cx="713346" cy="74052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="" xmlns:a16="http://schemas.microsoft.com/office/drawing/2014/main" id="{265AFF8F-74CE-4BEB-8C5B-F9166F248C48}"/>
                  </a:ext>
                </a:extLst>
              </p:cNvPr>
              <p:cNvSpPr/>
              <p:nvPr/>
            </p:nvSpPr>
            <p:spPr>
              <a:xfrm rot="5400000">
                <a:off x="4047844" y="5487111"/>
                <a:ext cx="713346" cy="74052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="" xmlns:a16="http://schemas.microsoft.com/office/drawing/2014/main" id="{28A7D72C-AF0E-4486-A373-15E44E9650DA}"/>
                  </a:ext>
                </a:extLst>
              </p:cNvPr>
              <p:cNvSpPr/>
              <p:nvPr/>
            </p:nvSpPr>
            <p:spPr>
              <a:xfrm rot="5400000">
                <a:off x="3942171" y="1416045"/>
                <a:ext cx="713346" cy="687008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46" name="Freeform: Shape 35">
              <a:extLst>
                <a:ext uri="{FF2B5EF4-FFF2-40B4-BE49-F238E27FC236}">
                  <a16:creationId xmlns="" xmlns:a16="http://schemas.microsoft.com/office/drawing/2014/main" id="{98CD06CC-17B1-4D09-80EA-C9B0A7A5D796}"/>
                </a:ext>
              </a:extLst>
            </p:cNvPr>
            <p:cNvSpPr/>
            <p:nvPr/>
          </p:nvSpPr>
          <p:spPr>
            <a:xfrm>
              <a:off x="2500298" y="1089052"/>
              <a:ext cx="4071966" cy="585786"/>
            </a:xfrm>
            <a:custGeom>
              <a:avLst/>
              <a:gdLst>
                <a:gd name="connsiteX0" fmla="*/ 4095750 w 4095750"/>
                <a:gd name="connsiteY0" fmla="*/ 0 h 800100"/>
                <a:gd name="connsiteX1" fmla="*/ 0 w 4095750"/>
                <a:gd name="connsiteY1" fmla="*/ 0 h 800100"/>
                <a:gd name="connsiteX2" fmla="*/ 0 w 4095750"/>
                <a:gd name="connsiteY2" fmla="*/ 800100 h 800100"/>
                <a:gd name="connsiteX3" fmla="*/ 4086225 w 4095750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5750" h="800100">
                  <a:moveTo>
                    <a:pt x="4095750" y="0"/>
                  </a:moveTo>
                  <a:lnTo>
                    <a:pt x="0" y="0"/>
                  </a:lnTo>
                  <a:lnTo>
                    <a:pt x="0" y="800100"/>
                  </a:lnTo>
                  <a:lnTo>
                    <a:pt x="4086225" y="800100"/>
                  </a:ln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36">
              <a:extLst>
                <a:ext uri="{FF2B5EF4-FFF2-40B4-BE49-F238E27FC236}">
                  <a16:creationId xmlns="" xmlns:a16="http://schemas.microsoft.com/office/drawing/2014/main" id="{0148ABD1-D833-4C5F-8DE3-641051BFCB18}"/>
                </a:ext>
              </a:extLst>
            </p:cNvPr>
            <p:cNvSpPr/>
            <p:nvPr/>
          </p:nvSpPr>
          <p:spPr>
            <a:xfrm>
              <a:off x="3500430" y="1928802"/>
              <a:ext cx="4000528" cy="585786"/>
            </a:xfrm>
            <a:custGeom>
              <a:avLst/>
              <a:gdLst>
                <a:gd name="connsiteX0" fmla="*/ 4095750 w 4095750"/>
                <a:gd name="connsiteY0" fmla="*/ 0 h 800100"/>
                <a:gd name="connsiteX1" fmla="*/ 0 w 4095750"/>
                <a:gd name="connsiteY1" fmla="*/ 0 h 800100"/>
                <a:gd name="connsiteX2" fmla="*/ 0 w 4095750"/>
                <a:gd name="connsiteY2" fmla="*/ 800100 h 800100"/>
                <a:gd name="connsiteX3" fmla="*/ 4086225 w 4095750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5750" h="800100">
                  <a:moveTo>
                    <a:pt x="4095750" y="0"/>
                  </a:moveTo>
                  <a:lnTo>
                    <a:pt x="0" y="0"/>
                  </a:lnTo>
                  <a:lnTo>
                    <a:pt x="0" y="800100"/>
                  </a:lnTo>
                  <a:lnTo>
                    <a:pt x="4086225" y="800100"/>
                  </a:lnTo>
                </a:path>
              </a:pathLst>
            </a:cu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37">
              <a:extLst>
                <a:ext uri="{FF2B5EF4-FFF2-40B4-BE49-F238E27FC236}">
                  <a16:creationId xmlns="" xmlns:a16="http://schemas.microsoft.com/office/drawing/2014/main" id="{EC627B9C-57F8-41BF-B162-EA802DEFAD11}"/>
                </a:ext>
              </a:extLst>
            </p:cNvPr>
            <p:cNvSpPr/>
            <p:nvPr/>
          </p:nvSpPr>
          <p:spPr>
            <a:xfrm>
              <a:off x="4214810" y="2928934"/>
              <a:ext cx="4000528" cy="585786"/>
            </a:xfrm>
            <a:custGeom>
              <a:avLst/>
              <a:gdLst>
                <a:gd name="connsiteX0" fmla="*/ 4095750 w 4095750"/>
                <a:gd name="connsiteY0" fmla="*/ 0 h 800100"/>
                <a:gd name="connsiteX1" fmla="*/ 0 w 4095750"/>
                <a:gd name="connsiteY1" fmla="*/ 0 h 800100"/>
                <a:gd name="connsiteX2" fmla="*/ 0 w 4095750"/>
                <a:gd name="connsiteY2" fmla="*/ 800100 h 800100"/>
                <a:gd name="connsiteX3" fmla="*/ 4086225 w 4095750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5750" h="800100">
                  <a:moveTo>
                    <a:pt x="4095750" y="0"/>
                  </a:moveTo>
                  <a:lnTo>
                    <a:pt x="0" y="0"/>
                  </a:lnTo>
                  <a:lnTo>
                    <a:pt x="0" y="800100"/>
                  </a:lnTo>
                  <a:lnTo>
                    <a:pt x="4086225" y="800100"/>
                  </a:ln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38">
              <a:extLst>
                <a:ext uri="{FF2B5EF4-FFF2-40B4-BE49-F238E27FC236}">
                  <a16:creationId xmlns="" xmlns:a16="http://schemas.microsoft.com/office/drawing/2014/main" id="{A2FF4CAF-F5C4-4577-9623-39681B86BF66}"/>
                </a:ext>
              </a:extLst>
            </p:cNvPr>
            <p:cNvSpPr/>
            <p:nvPr/>
          </p:nvSpPr>
          <p:spPr>
            <a:xfrm>
              <a:off x="4214810" y="4071942"/>
              <a:ext cx="4000528" cy="585786"/>
            </a:xfrm>
            <a:custGeom>
              <a:avLst/>
              <a:gdLst>
                <a:gd name="connsiteX0" fmla="*/ 4095750 w 4095750"/>
                <a:gd name="connsiteY0" fmla="*/ 0 h 800100"/>
                <a:gd name="connsiteX1" fmla="*/ 0 w 4095750"/>
                <a:gd name="connsiteY1" fmla="*/ 0 h 800100"/>
                <a:gd name="connsiteX2" fmla="*/ 0 w 4095750"/>
                <a:gd name="connsiteY2" fmla="*/ 800100 h 800100"/>
                <a:gd name="connsiteX3" fmla="*/ 4086225 w 4095750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5750" h="800100">
                  <a:moveTo>
                    <a:pt x="4095750" y="0"/>
                  </a:moveTo>
                  <a:lnTo>
                    <a:pt x="0" y="0"/>
                  </a:lnTo>
                  <a:lnTo>
                    <a:pt x="0" y="800100"/>
                  </a:lnTo>
                  <a:lnTo>
                    <a:pt x="4086225" y="800100"/>
                  </a:lnTo>
                </a:path>
              </a:pathLst>
            </a:cu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7121A6EA-CF4E-48EF-A1AE-89B835C1EC2D}"/>
                </a:ext>
              </a:extLst>
            </p:cNvPr>
            <p:cNvSpPr txBox="1"/>
            <p:nvPr/>
          </p:nvSpPr>
          <p:spPr>
            <a:xfrm>
              <a:off x="2675888" y="1089052"/>
              <a:ext cx="3896376" cy="497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</a:pPr>
              <a:r>
                <a:rPr lang="en-US" sz="2000" dirty="0" smtClean="0">
                  <a:latin typeface="Trebuchet MS" pitchFamily="34" charset="0"/>
                </a:rPr>
                <a:t>Country Covered</a:t>
              </a:r>
              <a:endParaRPr lang="en-US" sz="2000" dirty="0">
                <a:latin typeface="Trebuchet MS" pitchFamily="34" charset="0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="" xmlns:a16="http://schemas.microsoft.com/office/drawing/2014/main" id="{265AFF8F-74CE-4BEB-8C5B-F9166F248C48}"/>
                </a:ext>
              </a:extLst>
            </p:cNvPr>
            <p:cNvSpPr/>
            <p:nvPr/>
          </p:nvSpPr>
          <p:spPr>
            <a:xfrm rot="5400000">
              <a:off x="3072319" y="2856979"/>
              <a:ext cx="784784" cy="785818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3" name="Oval 62">
              <a:extLst>
                <a:ext uri="{FF2B5EF4-FFF2-40B4-BE49-F238E27FC236}">
                  <a16:creationId xmlns="" xmlns:a16="http://schemas.microsoft.com/office/drawing/2014/main" id="{265AFF8F-74CE-4BEB-8C5B-F9166F248C48}"/>
                </a:ext>
              </a:extLst>
            </p:cNvPr>
            <p:cNvSpPr/>
            <p:nvPr/>
          </p:nvSpPr>
          <p:spPr>
            <a:xfrm rot="5400000">
              <a:off x="2447027" y="4956609"/>
              <a:ext cx="856222" cy="85725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65" name="Oval 64">
              <a:extLst>
                <a:ext uri="{FF2B5EF4-FFF2-40B4-BE49-F238E27FC236}">
                  <a16:creationId xmlns="" xmlns:a16="http://schemas.microsoft.com/office/drawing/2014/main" id="{265AFF8F-74CE-4BEB-8C5B-F9166F248C48}"/>
                </a:ext>
              </a:extLst>
            </p:cNvPr>
            <p:cNvSpPr/>
            <p:nvPr/>
          </p:nvSpPr>
          <p:spPr>
            <a:xfrm rot="5400000">
              <a:off x="2444814" y="1743824"/>
              <a:ext cx="785818" cy="81196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72" name="Freeform: Shape 35">
              <a:extLst>
                <a:ext uri="{FF2B5EF4-FFF2-40B4-BE49-F238E27FC236}">
                  <a16:creationId xmlns="" xmlns:a16="http://schemas.microsoft.com/office/drawing/2014/main" id="{98CD06CC-17B1-4D09-80EA-C9B0A7A5D796}"/>
                </a:ext>
              </a:extLst>
            </p:cNvPr>
            <p:cNvSpPr/>
            <p:nvPr/>
          </p:nvSpPr>
          <p:spPr>
            <a:xfrm>
              <a:off x="3643306" y="5081524"/>
              <a:ext cx="4308970" cy="585786"/>
            </a:xfrm>
            <a:custGeom>
              <a:avLst/>
              <a:gdLst>
                <a:gd name="connsiteX0" fmla="*/ 4095750 w 4095750"/>
                <a:gd name="connsiteY0" fmla="*/ 0 h 800100"/>
                <a:gd name="connsiteX1" fmla="*/ 0 w 4095750"/>
                <a:gd name="connsiteY1" fmla="*/ 0 h 800100"/>
                <a:gd name="connsiteX2" fmla="*/ 0 w 4095750"/>
                <a:gd name="connsiteY2" fmla="*/ 800100 h 800100"/>
                <a:gd name="connsiteX3" fmla="*/ 4086225 w 4095750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5750" h="800100">
                  <a:moveTo>
                    <a:pt x="4095750" y="0"/>
                  </a:moveTo>
                  <a:lnTo>
                    <a:pt x="0" y="0"/>
                  </a:lnTo>
                  <a:lnTo>
                    <a:pt x="0" y="800100"/>
                  </a:lnTo>
                  <a:lnTo>
                    <a:pt x="4086225" y="800100"/>
                  </a:lnTo>
                </a:path>
              </a:pathLst>
            </a:cu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38">
              <a:extLst>
                <a:ext uri="{FF2B5EF4-FFF2-40B4-BE49-F238E27FC236}">
                  <a16:creationId xmlns="" xmlns:a16="http://schemas.microsoft.com/office/drawing/2014/main" id="{A2FF4CAF-F5C4-4577-9623-39681B86BF66}"/>
                </a:ext>
              </a:extLst>
            </p:cNvPr>
            <p:cNvSpPr/>
            <p:nvPr/>
          </p:nvSpPr>
          <p:spPr>
            <a:xfrm>
              <a:off x="2714612" y="5915048"/>
              <a:ext cx="3714776" cy="585786"/>
            </a:xfrm>
            <a:custGeom>
              <a:avLst/>
              <a:gdLst>
                <a:gd name="connsiteX0" fmla="*/ 4095750 w 4095750"/>
                <a:gd name="connsiteY0" fmla="*/ 0 h 800100"/>
                <a:gd name="connsiteX1" fmla="*/ 0 w 4095750"/>
                <a:gd name="connsiteY1" fmla="*/ 0 h 800100"/>
                <a:gd name="connsiteX2" fmla="*/ 0 w 4095750"/>
                <a:gd name="connsiteY2" fmla="*/ 800100 h 800100"/>
                <a:gd name="connsiteX3" fmla="*/ 4086225 w 4095750"/>
                <a:gd name="connsiteY3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95750" h="800100">
                  <a:moveTo>
                    <a:pt x="4095750" y="0"/>
                  </a:moveTo>
                  <a:lnTo>
                    <a:pt x="0" y="0"/>
                  </a:lnTo>
                  <a:lnTo>
                    <a:pt x="0" y="800100"/>
                  </a:lnTo>
                  <a:lnTo>
                    <a:pt x="4086225" y="800100"/>
                  </a:lnTo>
                </a:path>
              </a:pathLst>
            </a:cu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="" xmlns:a16="http://schemas.microsoft.com/office/drawing/2014/main" id="{7121A6EA-CF4E-48EF-A1AE-89B835C1EC2D}"/>
                </a:ext>
              </a:extLst>
            </p:cNvPr>
            <p:cNvSpPr txBox="1"/>
            <p:nvPr/>
          </p:nvSpPr>
          <p:spPr>
            <a:xfrm>
              <a:off x="3604582" y="1928802"/>
              <a:ext cx="3896376" cy="497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</a:pPr>
              <a:r>
                <a:rPr lang="en-US" sz="2000" dirty="0" smtClean="0">
                  <a:latin typeface="Trebuchet MS" pitchFamily="34" charset="0"/>
                </a:rPr>
                <a:t>No. of Buyers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="" xmlns:a16="http://schemas.microsoft.com/office/drawing/2014/main" id="{7121A6EA-CF4E-48EF-A1AE-89B835C1EC2D}"/>
                </a:ext>
              </a:extLst>
            </p:cNvPr>
            <p:cNvSpPr txBox="1"/>
            <p:nvPr/>
          </p:nvSpPr>
          <p:spPr>
            <a:xfrm>
              <a:off x="4318962" y="2928934"/>
              <a:ext cx="3896376" cy="497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</a:pPr>
              <a:r>
                <a:rPr lang="en-US" sz="2000" dirty="0" smtClean="0">
                  <a:latin typeface="Trebuchet MS" pitchFamily="34" charset="0"/>
                </a:rPr>
                <a:t>No. of Suppliers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="" xmlns:a16="http://schemas.microsoft.com/office/drawing/2014/main" id="{7121A6EA-CF4E-48EF-A1AE-89B835C1EC2D}"/>
                </a:ext>
              </a:extLst>
            </p:cNvPr>
            <p:cNvSpPr txBox="1"/>
            <p:nvPr/>
          </p:nvSpPr>
          <p:spPr>
            <a:xfrm>
              <a:off x="4318962" y="4071942"/>
              <a:ext cx="3896376" cy="497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</a:pPr>
              <a:r>
                <a:rPr lang="en-US" sz="2000" dirty="0" smtClean="0">
                  <a:latin typeface="Trebuchet MS" pitchFamily="34" charset="0"/>
                </a:rPr>
                <a:t>Buying Quantity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="" xmlns:a16="http://schemas.microsoft.com/office/drawing/2014/main" id="{7121A6EA-CF4E-48EF-A1AE-89B835C1EC2D}"/>
                </a:ext>
              </a:extLst>
            </p:cNvPr>
            <p:cNvSpPr txBox="1"/>
            <p:nvPr/>
          </p:nvSpPr>
          <p:spPr>
            <a:xfrm>
              <a:off x="3714744" y="5072074"/>
              <a:ext cx="4795265" cy="497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</a:pPr>
              <a:r>
                <a:rPr lang="en-US" sz="2000" dirty="0" smtClean="0">
                  <a:latin typeface="Trebuchet MS" pitchFamily="34" charset="0"/>
                </a:rPr>
                <a:t>Total Brands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="" xmlns:a16="http://schemas.microsoft.com/office/drawing/2014/main" id="{7121A6EA-CF4E-48EF-A1AE-89B835C1EC2D}"/>
                </a:ext>
              </a:extLst>
            </p:cNvPr>
            <p:cNvSpPr txBox="1"/>
            <p:nvPr/>
          </p:nvSpPr>
          <p:spPr>
            <a:xfrm>
              <a:off x="2890202" y="5929330"/>
              <a:ext cx="3896376" cy="497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lnSpc>
                  <a:spcPct val="150000"/>
                </a:lnSpc>
              </a:pPr>
              <a:r>
                <a:rPr lang="en-US" sz="2000" dirty="0" smtClean="0">
                  <a:latin typeface="Trebuchet MS" pitchFamily="34" charset="0"/>
                </a:rPr>
                <a:t>Data Duration Year</a:t>
              </a:r>
            </a:p>
          </p:txBody>
        </p:sp>
      </p:grpSp>
      <p:sp>
        <p:nvSpPr>
          <p:cNvPr id="33" name="Rectangle 32"/>
          <p:cNvSpPr/>
          <p:nvPr/>
        </p:nvSpPr>
        <p:spPr>
          <a:xfrm>
            <a:off x="2457888" y="1944556"/>
            <a:ext cx="466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w Cen MT" pitchFamily="34" charset="0"/>
              </a:rPr>
              <a:t>12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Tw Cen MT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2934" y="3071810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w Cen MT" pitchFamily="34" charset="0"/>
              </a:rPr>
              <a:t>12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999232" y="4214818"/>
            <a:ext cx="593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w Cen MT" pitchFamily="34" charset="0"/>
              </a:rPr>
              <a:t>186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617622" y="5214950"/>
            <a:ext cx="320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w Cen MT" pitchFamily="34" charset="0"/>
              </a:rPr>
              <a:t>9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57956" y="5931702"/>
            <a:ext cx="8098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w Cen MT" pitchFamily="34" charset="0"/>
              </a:rPr>
              <a:t>15-16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214414" y="1257964"/>
            <a:ext cx="6463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w Cen MT" pitchFamily="34" charset="0"/>
              </a:rPr>
              <a:t>USA</a:t>
            </a:r>
            <a:endParaRPr 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>
            <a:alphaModFix/>
          </a:blip>
          <a:srcRect/>
          <a:stretch>
            <a:fillRect/>
          </a:stretch>
        </a:blipFill>
        <a:ln>
          <a:noFill/>
        </a:ln>
      </a:spPr>
      <a:bodyPr vert="horz" lIns="0" tIns="0" rIns="0" bIns="0" rtlCol="0" anchor="t"/>
      <a:lstStyle>
        <a:defPPr algn="ctr" eaLnBrk="1" latinLnBrk="1" hangingPunct="1"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11386</TotalTime>
  <Words>34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맑은 고딕</vt:lpstr>
      <vt:lpstr>Arial</vt:lpstr>
      <vt:lpstr>Arial Black</vt:lpstr>
      <vt:lpstr>Calibri</vt:lpstr>
      <vt:lpstr>Trebuchet MS</vt:lpstr>
      <vt:lpstr>Tw Cen MT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788</cp:revision>
  <dcterms:created xsi:type="dcterms:W3CDTF">2020-02-21T04:59:25Z</dcterms:created>
  <dcterms:modified xsi:type="dcterms:W3CDTF">2022-02-11T05:04:20Z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